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71" r:id="rId4"/>
    <p:sldId id="272" r:id="rId5"/>
    <p:sldId id="267" r:id="rId6"/>
    <p:sldId id="258" r:id="rId7"/>
    <p:sldId id="268" r:id="rId8"/>
    <p:sldId id="270" r:id="rId9"/>
    <p:sldId id="269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8" userDrawn="1">
          <p15:clr>
            <a:srgbClr val="A4A3A4"/>
          </p15:clr>
        </p15:guide>
        <p15:guide id="2" pos="74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43"/>
    <a:srgbClr val="323232"/>
    <a:srgbClr val="556169"/>
    <a:srgbClr val="000000"/>
    <a:srgbClr val="203D75"/>
    <a:srgbClr val="2BB7B3"/>
    <a:srgbClr val="2EC2C1"/>
    <a:srgbClr val="18654D"/>
    <a:srgbClr val="15029E"/>
    <a:srgbClr val="E9BF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2" autoAdjust="0"/>
    <p:restoredTop sz="94915" autoAdjust="0"/>
  </p:normalViewPr>
  <p:slideViewPr>
    <p:cSldViewPr snapToGrid="0" snapToObjects="1">
      <p:cViewPr varScale="1">
        <p:scale>
          <a:sx n="115" d="100"/>
          <a:sy n="115" d="100"/>
        </p:scale>
        <p:origin x="298" y="82"/>
      </p:cViewPr>
      <p:guideLst>
        <p:guide orient="horz" pos="498"/>
        <p:guide pos="740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54422-3444-B745-B222-105521D1BE4E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D7082-86CB-5A4E-A9E3-4449E4591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01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584DB-AA34-FD42-951C-33481C9C368F}" type="datetimeFigureOut">
              <a:rPr lang="en-US" smtClean="0"/>
              <a:t>6/2/2024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CAE16-870E-C348-AC05-C5671CA9D7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015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StECH - Clean Whit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E2E2C68B-A369-5D73-2892-225280BF2F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" y="0"/>
            <a:ext cx="1218972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42058" y="2056273"/>
            <a:ext cx="7700209" cy="1098697"/>
          </a:xfrm>
        </p:spPr>
        <p:txBody>
          <a:bodyPr anchor="b">
            <a:noAutofit/>
          </a:bodyPr>
          <a:lstStyle>
            <a:lvl1pPr algn="ctr">
              <a:lnSpc>
                <a:spcPct val="125000"/>
              </a:lnSpc>
              <a:defRPr sz="2800" b="1" baseline="0">
                <a:solidFill>
                  <a:srgbClr val="003F43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-7682" y="3287060"/>
            <a:ext cx="12199684" cy="0"/>
          </a:xfrm>
          <a:prstGeom prst="line">
            <a:avLst/>
          </a:prstGeom>
          <a:ln w="6350" cmpd="sng">
            <a:solidFill>
              <a:srgbClr val="203D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241556" y="3416299"/>
            <a:ext cx="7700433" cy="2777233"/>
          </a:xfrm>
        </p:spPr>
        <p:txBody>
          <a:bodyPr/>
          <a:lstStyle>
            <a:lvl1pPr algn="ctr">
              <a:defRPr>
                <a:latin typeface="Georgia" charset="0"/>
                <a:ea typeface="Georgia" charset="0"/>
                <a:cs typeface="Georgia" charset="0"/>
              </a:defRPr>
            </a:lvl1pPr>
          </a:lstStyle>
          <a:p>
            <a:pPr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200" b="1" dirty="0">
                <a:solidFill>
                  <a:srgbClr val="003F43"/>
                </a:solidFill>
              </a:rPr>
              <a:t>Presenters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3F43"/>
                </a:solidFill>
              </a:rPr>
              <a:t>Department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of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Mechanics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and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Aerospace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Engineering</a:t>
            </a:r>
          </a:p>
          <a:p>
            <a:pPr>
              <a:lnSpc>
                <a:spcPct val="110000"/>
              </a:lnSpc>
            </a:pPr>
            <a:r>
              <a:rPr lang="en-US" altLang="zh-CN" dirty="0">
                <a:solidFill>
                  <a:srgbClr val="003F43"/>
                </a:solidFill>
              </a:rPr>
              <a:t>Southern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University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of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Science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and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Technology</a:t>
            </a:r>
            <a:endParaRPr lang="en-US" dirty="0">
              <a:solidFill>
                <a:srgbClr val="003F43"/>
              </a:solidFill>
            </a:endParaRPr>
          </a:p>
          <a:p>
            <a:endParaRPr lang="en-US" dirty="0">
              <a:solidFill>
                <a:srgbClr val="003F43"/>
              </a:solidFill>
            </a:endParaRPr>
          </a:p>
          <a:p>
            <a:r>
              <a:rPr lang="en-US" altLang="zh-CN" dirty="0">
                <a:solidFill>
                  <a:srgbClr val="003F43"/>
                </a:solidFill>
              </a:rPr>
              <a:t>xx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Xxx</a:t>
            </a:r>
            <a:r>
              <a:rPr lang="zh-CN" altLang="en-US" dirty="0">
                <a:solidFill>
                  <a:srgbClr val="003F43"/>
                </a:solidFill>
              </a:rPr>
              <a:t> </a:t>
            </a:r>
            <a:r>
              <a:rPr lang="en-US" altLang="zh-CN" dirty="0">
                <a:solidFill>
                  <a:srgbClr val="003F43"/>
                </a:solidFill>
              </a:rPr>
              <a:t>202x</a:t>
            </a:r>
            <a:endParaRPr lang="en-US" dirty="0">
              <a:solidFill>
                <a:srgbClr val="003F43"/>
              </a:solidFill>
            </a:endParaRPr>
          </a:p>
          <a:p>
            <a:endParaRPr lang="en-US" sz="1800" dirty="0">
              <a:solidFill>
                <a:srgbClr val="82949D"/>
              </a:solidFill>
            </a:endParaRP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7" y="216000"/>
            <a:ext cx="3087370" cy="621243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582BC09E-48D6-2290-7A62-2630AFA778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41989" y="141851"/>
            <a:ext cx="2234745" cy="769540"/>
            <a:chOff x="9455028" y="118114"/>
            <a:chExt cx="2561998" cy="8822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28E4757-1246-A93C-13D5-B40A140268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926979" y="118114"/>
              <a:ext cx="1090047" cy="76411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726F34D-2324-BCF2-0730-9F45BCD32F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455028" y="118114"/>
              <a:ext cx="1670205" cy="882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958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STech - 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49272C-A29F-A99A-9587-7EE858D538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" y="0"/>
            <a:ext cx="12189727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18000" y="6575398"/>
            <a:ext cx="12222000" cy="306000"/>
          </a:xfrm>
          <a:prstGeom prst="rect">
            <a:avLst/>
          </a:prstGeom>
          <a:solidFill>
            <a:srgbClr val="003F4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Final Report </a:t>
            </a:r>
            <a:r>
              <a:rPr lang="en-US" altLang="zh-CN" sz="1000" dirty="0" err="1"/>
              <a:t>YanYi</a:t>
            </a:r>
            <a:endParaRPr lang="en-US" sz="1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000" y="270000"/>
            <a:ext cx="7920000" cy="413268"/>
          </a:xfrm>
        </p:spPr>
        <p:txBody>
          <a:bodyPr>
            <a:noAutofit/>
          </a:bodyPr>
          <a:lstStyle>
            <a:lvl1pPr>
              <a:defRPr sz="2400" b="1">
                <a:solidFill>
                  <a:srgbClr val="003F43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36632"/>
            <a:ext cx="10728000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9736" y="878002"/>
            <a:ext cx="12240000" cy="0"/>
          </a:xfrm>
          <a:prstGeom prst="line">
            <a:avLst/>
          </a:prstGeom>
          <a:ln w="6350" cmpd="sng">
            <a:solidFill>
              <a:srgbClr val="003F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12000" y="1368000"/>
            <a:ext cx="11016000" cy="5148000"/>
          </a:xfrm>
          <a:prstGeom prst="rect">
            <a:avLst/>
          </a:prstGeom>
        </p:spPr>
        <p:txBody>
          <a:bodyPr>
            <a:normAutofit/>
          </a:bodyPr>
          <a:lstStyle>
            <a:lvl1pPr marL="252000" indent="-252000">
              <a:lnSpc>
                <a:spcPct val="125000"/>
              </a:lnSpc>
              <a:spcBef>
                <a:spcPts val="900"/>
              </a:spcBef>
              <a:buFont typeface="Arial" charset="0"/>
              <a:buChar char="•"/>
              <a:defRPr sz="1800" b="1">
                <a:solidFill>
                  <a:srgbClr val="003F43"/>
                </a:solidFill>
                <a:latin typeface="Arial" charset="0"/>
                <a:ea typeface="Arial" charset="0"/>
                <a:cs typeface="Arial" charset="0"/>
              </a:defRPr>
            </a:lvl1pPr>
            <a:lvl2pPr marL="575984" indent="-306000">
              <a:lnSpc>
                <a:spcPct val="125000"/>
              </a:lnSpc>
              <a:spcBef>
                <a:spcPts val="400"/>
              </a:spcBef>
              <a:buFont typeface="Wingdings" charset="2"/>
              <a:buChar char="q"/>
              <a:defRPr sz="18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2pPr>
            <a:lvl3pPr marL="846000" indent="-251994">
              <a:lnSpc>
                <a:spcPct val="125000"/>
              </a:lnSpc>
              <a:spcBef>
                <a:spcPts val="200"/>
              </a:spcBef>
              <a:buFont typeface="Wingdings" charset="2"/>
              <a:buChar char="ü"/>
              <a:defRPr sz="18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3pPr>
            <a:lvl4pPr marL="1079969" indent="-215995">
              <a:lnSpc>
                <a:spcPct val="125000"/>
              </a:lnSpc>
              <a:spcBef>
                <a:spcPts val="200"/>
              </a:spcBef>
              <a:buFont typeface=".AppleSystemUIFont" charset="-120"/>
              <a:buChar char="-"/>
              <a:defRPr sz="1800">
                <a:solidFill>
                  <a:srgbClr val="55616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solidFill>
                  <a:srgbClr val="55616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B3FABE9-4A43-D40A-8577-2C1B8568BC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41989" y="141851"/>
            <a:ext cx="2234745" cy="769540"/>
            <a:chOff x="9455028" y="118114"/>
            <a:chExt cx="2561998" cy="8822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449D407-627B-7D72-FA2F-F8E84E34A8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926979" y="118114"/>
              <a:ext cx="1090047" cy="764115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2CFA9E4-1C0A-359D-33FF-DEDF6F84CF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9455028" y="118114"/>
              <a:ext cx="1670205" cy="88223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-90000"/>
            <a:ext cx="938174" cy="1042416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BB0703D3-A8AF-B24B-905D-A5317DF44784}"/>
              </a:ext>
            </a:extLst>
          </p:cNvPr>
          <p:cNvSpPr txBox="1">
            <a:spLocks/>
          </p:cNvSpPr>
          <p:nvPr userDrawn="1"/>
        </p:nvSpPr>
        <p:spPr>
          <a:xfrm>
            <a:off x="126000" y="6573600"/>
            <a:ext cx="1440000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3F4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04 </a:t>
            </a:r>
            <a:r>
              <a:rPr lang="en-US" altLang="zh-CN" dirty="0">
                <a:solidFill>
                  <a:schemeClr val="bg1"/>
                </a:solidFill>
              </a:rPr>
              <a:t>Jan</a:t>
            </a:r>
            <a:r>
              <a:rPr lang="en-US" dirty="0">
                <a:solidFill>
                  <a:schemeClr val="bg1"/>
                </a:solidFill>
              </a:rPr>
              <a:t> 2023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ADB693-B26D-DD42-8304-F67570118E73}"/>
              </a:ext>
            </a:extLst>
          </p:cNvPr>
          <p:cNvSpPr txBox="1">
            <a:spLocks/>
          </p:cNvSpPr>
          <p:nvPr userDrawn="1"/>
        </p:nvSpPr>
        <p:spPr>
          <a:xfrm>
            <a:off x="11556000" y="6573600"/>
            <a:ext cx="542088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3F4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8625EC3-6C33-CC45-91BB-212F920403D2}" type="slidenum">
              <a:rPr lang="en-US" smtClean="0">
                <a:solidFill>
                  <a:schemeClr val="bg1"/>
                </a:solidFill>
                <a:latin typeface="Georgia" panose="02040502050405020303" pitchFamily="18" charset="0"/>
              </a:rPr>
              <a:pPr algn="r"/>
              <a:t>‹#›</a:t>
            </a:fld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41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STech - Dark Green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737F94-DF0E-1F49-8332-94A4457585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6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" y="0"/>
            <a:ext cx="12189727" cy="6858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900000" y="936632"/>
            <a:ext cx="10728000" cy="3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solidFill>
                  <a:srgbClr val="556169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Sub line / Content Title goes here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2835510" y="6573599"/>
            <a:ext cx="6380489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3F4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Monthly Report </a:t>
            </a:r>
            <a:r>
              <a:rPr lang="en-US" altLang="zh-CN" dirty="0" err="1"/>
              <a:t>YanYi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612000" y="1368000"/>
            <a:ext cx="11016000" cy="5148000"/>
          </a:xfrm>
          <a:prstGeom prst="rect">
            <a:avLst/>
          </a:prstGeom>
        </p:spPr>
        <p:txBody>
          <a:bodyPr>
            <a:normAutofit/>
          </a:bodyPr>
          <a:lstStyle>
            <a:lvl1pPr marL="252000" indent="-252000">
              <a:lnSpc>
                <a:spcPct val="125000"/>
              </a:lnSpc>
              <a:spcBef>
                <a:spcPts val="900"/>
              </a:spcBef>
              <a:buFont typeface="Arial" charset="0"/>
              <a:buChar char="•"/>
              <a:defRPr sz="1800" b="1">
                <a:solidFill>
                  <a:srgbClr val="003F43"/>
                </a:solidFill>
                <a:latin typeface="Arial" charset="0"/>
                <a:ea typeface="Arial" charset="0"/>
                <a:cs typeface="Arial" charset="0"/>
              </a:defRPr>
            </a:lvl1pPr>
            <a:lvl2pPr marL="575984" indent="-306000">
              <a:lnSpc>
                <a:spcPct val="125000"/>
              </a:lnSpc>
              <a:spcBef>
                <a:spcPts val="400"/>
              </a:spcBef>
              <a:buFont typeface="Wingdings" charset="2"/>
              <a:buChar char="q"/>
              <a:defRPr sz="18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2pPr>
            <a:lvl3pPr marL="846000" indent="-251994">
              <a:lnSpc>
                <a:spcPct val="125000"/>
              </a:lnSpc>
              <a:spcBef>
                <a:spcPts val="200"/>
              </a:spcBef>
              <a:buFont typeface="Wingdings" charset="2"/>
              <a:buChar char="ü"/>
              <a:defRPr sz="1800">
                <a:solidFill>
                  <a:srgbClr val="323232"/>
                </a:solidFill>
                <a:latin typeface="Arial" charset="0"/>
                <a:ea typeface="Arial" charset="0"/>
                <a:cs typeface="Arial" charset="0"/>
              </a:defRPr>
            </a:lvl3pPr>
            <a:lvl4pPr marL="1079969" indent="-215995">
              <a:lnSpc>
                <a:spcPct val="125000"/>
              </a:lnSpc>
              <a:spcBef>
                <a:spcPts val="200"/>
              </a:spcBef>
              <a:buFont typeface=".AppleSystemUIFont" charset="-120"/>
              <a:buChar char="-"/>
              <a:defRPr sz="1800">
                <a:solidFill>
                  <a:srgbClr val="556169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1800">
                <a:solidFill>
                  <a:srgbClr val="556169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740184-D436-1F45-9978-6E6BB66D0A55}"/>
              </a:ext>
            </a:extLst>
          </p:cNvPr>
          <p:cNvSpPr/>
          <p:nvPr userDrawn="1"/>
        </p:nvSpPr>
        <p:spPr>
          <a:xfrm>
            <a:off x="-18000" y="-18000"/>
            <a:ext cx="12222000" cy="900000"/>
          </a:xfrm>
          <a:prstGeom prst="rect">
            <a:avLst/>
          </a:prstGeom>
          <a:solidFill>
            <a:srgbClr val="003F4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n>
                <a:noFill/>
              </a:ln>
              <a:effectLst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4E7CF87-E27C-DD49-B370-29AAC09BAB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" y="-90000"/>
            <a:ext cx="938174" cy="1042416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CA47270-FFF0-9440-96FB-E2350A8DF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270000"/>
            <a:ext cx="7560000" cy="413999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2F7621B-E1F7-6A42-BADC-8B3221389F8F}"/>
              </a:ext>
            </a:extLst>
          </p:cNvPr>
          <p:cNvSpPr txBox="1">
            <a:spLocks/>
          </p:cNvSpPr>
          <p:nvPr userDrawn="1"/>
        </p:nvSpPr>
        <p:spPr>
          <a:xfrm>
            <a:off x="126000" y="6573600"/>
            <a:ext cx="1440000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3F4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 </a:t>
            </a:r>
            <a:r>
              <a:rPr lang="en-US" altLang="zh-CN" dirty="0"/>
              <a:t>Dec</a:t>
            </a:r>
            <a:r>
              <a:rPr lang="en-US" dirty="0"/>
              <a:t> 2022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624C94C-2916-984B-8DAD-4C31DAF6EB58}"/>
              </a:ext>
            </a:extLst>
          </p:cNvPr>
          <p:cNvSpPr txBox="1">
            <a:spLocks/>
          </p:cNvSpPr>
          <p:nvPr userDrawn="1"/>
        </p:nvSpPr>
        <p:spPr>
          <a:xfrm>
            <a:off x="11556000" y="6573600"/>
            <a:ext cx="542088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3F43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8625EC3-6C33-CC45-91BB-212F920403D2}" type="slidenum">
              <a:rPr lang="en-US" smtClean="0">
                <a:latin typeface="Georgia" panose="02040502050405020303" pitchFamily="18" charset="0"/>
              </a:rPr>
              <a:pPr algn="r"/>
              <a:t>‹#›</a:t>
            </a:fld>
            <a:endParaRPr lang="en-US" dirty="0">
              <a:latin typeface="Georgia" panose="02040502050405020303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639775C-0503-C495-3CFE-BB7490D88FF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941989" y="141851"/>
            <a:ext cx="2234745" cy="769540"/>
            <a:chOff x="9455028" y="118114"/>
            <a:chExt cx="2561998" cy="88223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E645133-E86E-920A-DC1A-06F76FCEBB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926979" y="118114"/>
              <a:ext cx="1090047" cy="764115"/>
            </a:xfrm>
            <a:prstGeom prst="rect">
              <a:avLst/>
            </a:prstGeom>
            <a:solidFill>
              <a:srgbClr val="003F43"/>
            </a:solidFill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6A88A0A-9AEA-B180-67D5-15D68A1BE9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455028" y="118114"/>
              <a:ext cx="1670205" cy="88223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STech - Dark Green Cover">
    <p:bg>
      <p:bgPr>
        <a:solidFill>
          <a:srgbClr val="003F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80000"/>
            <a:ext cx="3125724" cy="736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00" y="288000"/>
            <a:ext cx="1812900" cy="67534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732A09-C650-3A4A-BA62-C9E369F24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B2D17A1-8E1B-A54F-B2C7-1B85F93BC0E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>
                    <a:lumMod val="85000"/>
                  </a:schemeClr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41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南方科技大学 - 章节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003F43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556169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subtitle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00" y="288000"/>
            <a:ext cx="1812900" cy="6763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F57932-B0BB-7448-A79A-12973241EE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7" y="216000"/>
            <a:ext cx="3133740" cy="62124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23352"/>
            <a:ext cx="10068376" cy="413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err="1"/>
              <a:t>SUSTech</a:t>
            </a:r>
            <a:r>
              <a:rPr lang="zh-CN" altLang="en-US" dirty="0"/>
              <a:t> </a:t>
            </a:r>
            <a:r>
              <a:rPr lang="en-GB" dirty="0"/>
              <a:t>PowerPoint Template  4:3 format - v2.0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813" y="6575400"/>
            <a:ext cx="2709697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29 August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69217" y="6575399"/>
            <a:ext cx="2844800" cy="2826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  <a:latin typeface="Georgia"/>
                <a:cs typeface="Georgia"/>
              </a:defRPr>
            </a:lvl1pPr>
          </a:lstStyle>
          <a:p>
            <a:fld id="{C8625EC3-6C33-CC45-91BB-212F920403D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Do not touch this slide.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This is the slide master and will alter all other slides.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To create a new slide, select it from the new slide drop down button, top right of the ‘Home’ menu. </a:t>
            </a:r>
          </a:p>
        </p:txBody>
      </p:sp>
    </p:spTree>
    <p:extLst>
      <p:ext uri="{BB962C8B-B14F-4D97-AF65-F5344CB8AC3E}">
        <p14:creationId xmlns:p14="http://schemas.microsoft.com/office/powerpoint/2010/main" val="4153204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76" r:id="rId3"/>
    <p:sldLayoutId id="2147483656" r:id="rId4"/>
    <p:sldLayoutId id="2147483678" r:id="rId5"/>
  </p:sldLayoutIdLst>
  <p:hf hdr="0" ftr="0"/>
  <p:txStyles>
    <p:titleStyle>
      <a:lvl1pPr algn="l" defTabSz="457189" rtl="0" eaLnBrk="1" latinLnBrk="0" hangingPunct="1">
        <a:spcBef>
          <a:spcPct val="0"/>
        </a:spcBef>
        <a:buNone/>
        <a:defRPr sz="2000" b="0" kern="1200" cap="none" spc="0" baseline="0">
          <a:ln>
            <a:noFill/>
          </a:ln>
          <a:solidFill>
            <a:srgbClr val="203D75"/>
          </a:solidFill>
          <a:effectLst/>
          <a:latin typeface="Georgia"/>
          <a:ea typeface="+mj-ea"/>
          <a:cs typeface="Georgia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Arial"/>
        <a:buNone/>
        <a:defRPr sz="1800" b="0" kern="1200" baseline="0">
          <a:solidFill>
            <a:schemeClr val="tx1"/>
          </a:solidFill>
          <a:latin typeface="Georgia"/>
          <a:ea typeface="+mn-ea"/>
          <a:cs typeface="Georgia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eb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web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webp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17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web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ebp"/><Relationship Id="rId2" Type="http://schemas.openxmlformats.org/officeDocument/2006/relationships/image" Target="../media/image24.web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F6D883-E096-BB16-5D29-1046C0EC2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一种对电堆成本和收益计算的代码实现方案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B295E1-4FBF-2FEB-238A-F65980BDB0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b="1" dirty="0" err="1"/>
              <a:t>YanYi</a:t>
            </a:r>
            <a:endParaRPr lang="en-US" altLang="zh-CN" b="1" dirty="0"/>
          </a:p>
          <a:p>
            <a:r>
              <a:rPr lang="en-US" altLang="zh-CN" b="1" dirty="0"/>
              <a:t>Department of Mechanics and Aerospace Engineering</a:t>
            </a:r>
          </a:p>
          <a:p>
            <a:r>
              <a:rPr lang="en-US" altLang="zh-CN" b="1" dirty="0"/>
              <a:t> Southern University of Science and Technology</a:t>
            </a:r>
          </a:p>
          <a:p>
            <a:r>
              <a:rPr lang="en-US" altLang="zh-CN" b="1" dirty="0"/>
              <a:t>2024.01.04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48071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5CDFF-4443-230F-D652-09FD698A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Part4</a:t>
            </a:r>
            <a:r>
              <a:rPr lang="zh-CN" altLang="en-US" dirty="0"/>
              <a:t>：低空超音速大载弹突防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B27AFB-CD32-D33D-934B-0506D018B3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E7C3FE-E182-AB35-7920-688A66E09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Tu-160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210056-5ED4-9068-6390-40487D4C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49" y="1368000"/>
            <a:ext cx="8261585" cy="51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6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4B84F8-1582-FA8A-47FC-9AA0E626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背景介绍：电堆选型和具体参数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D840F3-779D-D891-F9DE-A639F76173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423FA422-AB1A-7214-B2D0-24E9306BA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000" y="1368000"/>
            <a:ext cx="5041216" cy="5148000"/>
          </a:xfrm>
        </p:spPr>
        <p:txBody>
          <a:bodyPr/>
          <a:lstStyle/>
          <a:p>
            <a:r>
              <a:rPr lang="en-US" altLang="zh-CN" dirty="0"/>
              <a:t>BYD Cube T28 CP32-B2800-A-R2M01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62F14F-296D-202D-8D08-66E1633A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26" y="1368000"/>
            <a:ext cx="3848974" cy="51387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6B2076-65BE-ADF4-977A-F13AE92A53B5}"/>
              </a:ext>
            </a:extLst>
          </p:cNvPr>
          <p:cNvSpPr/>
          <p:nvPr/>
        </p:nvSpPr>
        <p:spPr>
          <a:xfrm>
            <a:off x="9687339" y="1716157"/>
            <a:ext cx="914400" cy="708991"/>
          </a:xfrm>
          <a:prstGeom prst="rect">
            <a:avLst/>
          </a:prstGeom>
          <a:noFill/>
          <a:ln w="158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D47F2B1-931C-D928-890E-11994A1A1735}"/>
              </a:ext>
            </a:extLst>
          </p:cNvPr>
          <p:cNvSpPr/>
          <p:nvPr/>
        </p:nvSpPr>
        <p:spPr>
          <a:xfrm>
            <a:off x="9687339" y="2905760"/>
            <a:ext cx="914400" cy="374816"/>
          </a:xfrm>
          <a:prstGeom prst="rect">
            <a:avLst/>
          </a:prstGeom>
          <a:noFill/>
          <a:ln w="158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195EF9-BA6F-7B43-8CA8-FA0082E6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00" y="1831892"/>
            <a:ext cx="7035304" cy="23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2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EA3F28-0EF3-9107-3704-884A76A2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背景介绍：对应电池选型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8CE67F-FE6A-218F-9FB9-CC93C3F51E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7A14585-D974-DA75-D071-9233F567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C15 270Ah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DF086D-0192-0327-40E0-6DE966E3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76" y="1763823"/>
            <a:ext cx="11156647" cy="17222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A10C47-47D0-4D37-56F6-E38831826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00" y="3486092"/>
            <a:ext cx="10798476" cy="303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17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2B96A8-B5F0-47CC-70C7-7A47CAD8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746D51-6106-75F4-A5AB-EB223374AF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FD7FC1-7D81-21FF-44E8-28DED39CF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05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DCA8A-F779-E6DA-22A5-7AD7F6FF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8A5526-3ED9-64A2-1D9E-350B2AE9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Part1</a:t>
            </a:r>
            <a:r>
              <a:rPr lang="zh-CN" altLang="en-US" dirty="0"/>
              <a:t>：可变后掠翼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E648D6-C8D4-7A81-C3F6-9D6ABE4BD3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8D3AA27-5799-A132-F6B5-AA2FF1A0C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额外的重量和设计要求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A11D84A-607C-54A8-FA78-D9C3273DCD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9" b="8044"/>
          <a:stretch/>
        </p:blipFill>
        <p:spPr>
          <a:xfrm>
            <a:off x="9797383" y="936632"/>
            <a:ext cx="2394617" cy="13468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BC400B1-9D83-8CB4-F4E3-7510ED0A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36" y="1981364"/>
            <a:ext cx="3902413" cy="33004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D60F39D-B212-2C55-5E04-43EB0C3A0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994" y="2463676"/>
            <a:ext cx="2384006" cy="35581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003C07D-06B9-14C6-81B1-EF4A2E9FD4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252" y="2060430"/>
            <a:ext cx="5157030" cy="330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66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C8904-3FC3-B006-435D-8EBCEDE1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Part1</a:t>
            </a:r>
            <a:r>
              <a:rPr lang="zh-CN" altLang="en-US" dirty="0"/>
              <a:t>：可变后掠翼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5FC32C3-6FC3-7E2D-B0BB-CFA21FB9FA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CA125B4F-2286-749F-EC32-E729C89F0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高速，灵活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49E85E-25D6-082C-3A5C-32389FE7A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382" y="936632"/>
            <a:ext cx="2394618" cy="1346804"/>
          </a:xfrm>
          <a:prstGeom prst="rect">
            <a:avLst/>
          </a:prstGeom>
        </p:spPr>
      </p:pic>
      <p:pic>
        <p:nvPicPr>
          <p:cNvPr id="6" name="机动展示">
            <a:hlinkClick r:id="" action="ppaction://media"/>
            <a:extLst>
              <a:ext uri="{FF2B5EF4-FFF2-40B4-BE49-F238E27FC236}">
                <a16:creationId xmlns:a16="http://schemas.microsoft.com/office/drawing/2014/main" id="{A45C9444-1FEA-A11D-908C-0BAD1B4292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5421" y="1849502"/>
            <a:ext cx="7653568" cy="430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3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79D19-956E-E8EE-8BEC-91E81446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Part2</a:t>
            </a:r>
            <a:r>
              <a:rPr lang="zh-CN" altLang="en-US" dirty="0"/>
              <a:t>：发动机配置和其他设计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09A3A0-D5DD-DBA8-F5B5-0D377DCAB0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D974D85-F550-5BE3-6FDD-319E8618F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“尾旋猫”</a:t>
            </a:r>
          </a:p>
        </p:txBody>
      </p:sp>
      <p:pic>
        <p:nvPicPr>
          <p:cNvPr id="5" name="尾旋改出">
            <a:hlinkClick r:id="" action="ppaction://media"/>
            <a:extLst>
              <a:ext uri="{FF2B5EF4-FFF2-40B4-BE49-F238E27FC236}">
                <a16:creationId xmlns:a16="http://schemas.microsoft.com/office/drawing/2014/main" id="{56CCF275-7E47-0870-4ABD-A9C6E6E6E8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2000" y="1858171"/>
            <a:ext cx="8135716" cy="45763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AFE8CD-25FE-6028-B80D-D9E88CBEF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1555" y="3155907"/>
            <a:ext cx="3400445" cy="32786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6E0827-1833-352B-299A-159BA3D86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5580" y="936632"/>
            <a:ext cx="2446420" cy="142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FF765-9D9C-EC86-FCCC-7D01E37D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：大洋彼岸的对手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675748-AE23-7A95-BB0B-16F93F997D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C282D-27EF-398C-C04B-49982F083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P.1101&amp;Mig-23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DEEBC98-9DD5-2E04-DDB0-34D3C2F62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00" y="1730368"/>
            <a:ext cx="5588000" cy="4191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071F3D-4CF8-7CAF-C788-42FE3A62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00" y="1716080"/>
            <a:ext cx="51054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CC08F-9832-4E37-AAF4-10CBAD353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9455F-2BE7-C119-BFE4-99BD2FA4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Part3</a:t>
            </a:r>
            <a:r>
              <a:rPr lang="zh-CN" altLang="en-US" dirty="0"/>
              <a:t>：大洋彼岸的对手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7EEF59-63A9-6548-E75A-76B9609FE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788EC98-FF34-F3E9-4449-4420D2A93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Mig-23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D6BE76-9E93-7DE6-9E58-010363333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68"/>
          <a:stretch/>
        </p:blipFill>
        <p:spPr>
          <a:xfrm>
            <a:off x="503716" y="2023721"/>
            <a:ext cx="5930119" cy="324034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EE6CBE-6893-9BFB-180B-D66067281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119" y="1454495"/>
            <a:ext cx="5631491" cy="410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0759"/>
      </p:ext>
    </p:extLst>
  </p:cSld>
  <p:clrMapOvr>
    <a:masterClrMapping/>
  </p:clrMapOvr>
</p:sld>
</file>

<file path=ppt/theme/theme1.xml><?xml version="1.0" encoding="utf-8"?>
<a:theme xmlns:a="http://schemas.openxmlformats.org/drawingml/2006/main" name="UniOfSurrey-PowerPointMasterStandardWidth">
  <a:themeElements>
    <a:clrScheme name="Custom 1">
      <a:dk1>
        <a:srgbClr val="203D75"/>
      </a:dk1>
      <a:lt1>
        <a:srgbClr val="FFFFFF"/>
      </a:lt1>
      <a:dk2>
        <a:srgbClr val="1F497D"/>
      </a:dk2>
      <a:lt2>
        <a:srgbClr val="A59E94"/>
      </a:lt2>
      <a:accent1>
        <a:srgbClr val="006AA0"/>
      </a:accent1>
      <a:accent2>
        <a:srgbClr val="BD0F30"/>
      </a:accent2>
      <a:accent3>
        <a:srgbClr val="9DAC24"/>
      </a:accent3>
      <a:accent4>
        <a:srgbClr val="672669"/>
      </a:accent4>
      <a:accent5>
        <a:srgbClr val="328C9E"/>
      </a:accent5>
      <a:accent6>
        <a:srgbClr val="EC7520"/>
      </a:accent6>
      <a:hlink>
        <a:srgbClr val="006AA0"/>
      </a:hlink>
      <a:folHlink>
        <a:srgbClr val="67266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rgbClr val="556169"/>
            </a:solidFill>
            <a:latin typeface="Georgia"/>
            <a:cs typeface="Georgi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UniOfSurrey-PowerPointMasterStandardWidth.potx</Template>
  <TotalTime>36216</TotalTime>
  <Words>105</Words>
  <Application>Microsoft Office PowerPoint</Application>
  <PresentationFormat>宽屏</PresentationFormat>
  <Paragraphs>21</Paragraphs>
  <Slides>10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.AppleSystemUIFont</vt:lpstr>
      <vt:lpstr>Arial</vt:lpstr>
      <vt:lpstr>Calibri</vt:lpstr>
      <vt:lpstr>Georgia</vt:lpstr>
      <vt:lpstr>Wingdings</vt:lpstr>
      <vt:lpstr>UniOfSurrey-PowerPointMasterStandardWidth</vt:lpstr>
      <vt:lpstr>一种对电堆成本和收益计算的代码实现方案</vt:lpstr>
      <vt:lpstr>背景介绍：电堆选型和具体参数</vt:lpstr>
      <vt:lpstr>背景介绍：对应电池选型</vt:lpstr>
      <vt:lpstr>PowerPoint 演示文稿</vt:lpstr>
      <vt:lpstr>Part1：可变后掠翼</vt:lpstr>
      <vt:lpstr>Part1：可变后掠翼</vt:lpstr>
      <vt:lpstr>Part2：发动机配置和其他设计</vt:lpstr>
      <vt:lpstr>Part3：大洋彼岸的对手</vt:lpstr>
      <vt:lpstr>Part3：大洋彼岸的对手</vt:lpstr>
      <vt:lpstr>Part4：低空超音速大载弹突防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Yu Liu</dc:creator>
  <cp:keywords/>
  <dc:description/>
  <cp:lastModifiedBy>艺 闫</cp:lastModifiedBy>
  <cp:revision>537</cp:revision>
  <cp:lastPrinted>2018-08-19T07:31:22Z</cp:lastPrinted>
  <dcterms:created xsi:type="dcterms:W3CDTF">2013-12-09T11:24:51Z</dcterms:created>
  <dcterms:modified xsi:type="dcterms:W3CDTF">2024-06-02T14:25:27Z</dcterms:modified>
  <cp:category/>
</cp:coreProperties>
</file>